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4"/>
  </p:notesMasterIdLst>
  <p:sldIdLst>
    <p:sldId id="291" r:id="rId4"/>
    <p:sldId id="289" r:id="rId5"/>
    <p:sldId id="300" r:id="rId6"/>
    <p:sldId id="303" r:id="rId7"/>
    <p:sldId id="295" r:id="rId8"/>
    <p:sldId id="301" r:id="rId9"/>
    <p:sldId id="302" r:id="rId10"/>
    <p:sldId id="297" r:id="rId11"/>
    <p:sldId id="274" r:id="rId12"/>
    <p:sldId id="283" r:id="rId13"/>
    <p:sldId id="281" r:id="rId15"/>
    <p:sldId id="287" r:id="rId16"/>
    <p:sldId id="275" r:id="rId17"/>
    <p:sldId id="292" r:id="rId18"/>
    <p:sldId id="282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28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064"/>
        <p:guide pos="2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../media/image1.png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28"/>
          <p:cNvSpPr/>
          <p:nvPr>
            <p:custDataLst>
              <p:tags r:id="rId2"/>
            </p:custDataLst>
          </p:nvPr>
        </p:nvSpPr>
        <p:spPr>
          <a:xfrm>
            <a:off x="871220" y="586740"/>
            <a:ext cx="3975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19" name="rect 30"/>
          <p:cNvSpPr/>
          <p:nvPr>
            <p:custDataLst>
              <p:tags r:id="rId3"/>
            </p:custDataLst>
          </p:nvPr>
        </p:nvSpPr>
        <p:spPr>
          <a:xfrm>
            <a:off x="871220" y="897890"/>
            <a:ext cx="3975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20" name="rect 32"/>
          <p:cNvSpPr/>
          <p:nvPr>
            <p:custDataLst>
              <p:tags r:id="rId4"/>
            </p:custDataLst>
          </p:nvPr>
        </p:nvSpPr>
        <p:spPr>
          <a:xfrm>
            <a:off x="718820" y="556260"/>
            <a:ext cx="58420" cy="39751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22" name="rect 34"/>
          <p:cNvSpPr/>
          <p:nvPr>
            <p:custDataLst>
              <p:tags r:id="rId5"/>
            </p:custDataLst>
          </p:nvPr>
        </p:nvSpPr>
        <p:spPr>
          <a:xfrm>
            <a:off x="871220" y="742315"/>
            <a:ext cx="2451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pic>
        <p:nvPicPr>
          <p:cNvPr id="21" name="图片 20" descr="通讯猫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43490" y="562610"/>
            <a:ext cx="1461770" cy="440055"/>
          </a:xfrm>
          <a:prstGeom prst="rect">
            <a:avLst/>
          </a:prstGeom>
        </p:spPr>
      </p:pic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4926182" y="4265184"/>
            <a:ext cx="2340000" cy="468000"/>
          </a:xfrm>
          <a:prstGeom prst="roundRect">
            <a:avLst>
              <a:gd name="adj" fmla="val 50000"/>
            </a:avLst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8000" rIns="71755" bIns="180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1" i="0" u="none" strike="noStrike" kern="1200" cap="none" spc="0" normalizeH="0" baseline="0" noProof="1" dirty="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8" name="副标题 2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2111375" y="3328352"/>
            <a:ext cx="7969250" cy="462280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1"/>
          <p:cNvSpPr txBox="1"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2111375" y="2125662"/>
            <a:ext cx="7969250" cy="1186180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accent6"/>
                </a:solidFill>
                <a:latin typeface="+mj-lt"/>
                <a:ea typeface="+mj-ea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单击编辑母版标题</a:t>
            </a:r>
            <a:endParaRPr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通讯猫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43490" y="562610"/>
            <a:ext cx="1461770" cy="44005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157288" y="1211630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sz="600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  <a:ea typeface="+mj-ea"/>
                <a:cs typeface="Arial" panose="020B0604020202020204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>
            <p:custDataLst>
              <p:tags r:id="rId2"/>
            </p:custDataLst>
          </p:nvPr>
        </p:nvSpPr>
        <p:spPr>
          <a:xfrm>
            <a:off x="0" y="165100"/>
            <a:ext cx="6858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8" name="矩形 5"/>
          <p:cNvSpPr/>
          <p:nvPr>
            <p:custDataLst>
              <p:tags r:id="rId3"/>
            </p:custDataLst>
          </p:nvPr>
        </p:nvSpPr>
        <p:spPr>
          <a:xfrm>
            <a:off x="9398000" y="317500"/>
            <a:ext cx="2540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4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3104662" y="2845907"/>
            <a:ext cx="1008000" cy="10080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wrap="none" anchor="ctr">
            <a:normAutofit/>
          </a:bodyPr>
          <a:lstStyle>
            <a:lvl1pPr marL="0" indent="0" algn="ctr"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4523063" y="3893507"/>
            <a:ext cx="4564800" cy="561600"/>
          </a:xfrm>
        </p:spPr>
        <p:txBody>
          <a:bodyPr wrap="square">
            <a:normAutofit/>
          </a:bodyPr>
          <a:lstStyle>
            <a:lvl1pPr marL="0" indent="0" algn="l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4472663" y="2403107"/>
            <a:ext cx="4604400" cy="1375200"/>
          </a:xfrm>
        </p:spPr>
        <p:txBody>
          <a:bodyPr wrap="square" anchor="b">
            <a:normAutofit/>
          </a:bodyPr>
          <a:lstStyle>
            <a:lvl1pPr algn="l">
              <a:defRPr kumimoji="0" lang="zh-CN" altLang="en-US" sz="5400" b="1" i="0" u="none" strike="noStrike" kern="1200" cap="none" spc="0" normalizeH="0" baseline="0" noProof="1" dirty="0">
                <a:solidFill>
                  <a:schemeClr val="accent6"/>
                </a:solidFill>
                <a:latin typeface="+mj-lt"/>
                <a:ea typeface="+mj-ea"/>
                <a:cs typeface="+mn-cs"/>
                <a:sym typeface="+mn-ea"/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 28"/>
          <p:cNvSpPr/>
          <p:nvPr>
            <p:custDataLst>
              <p:tags r:id="rId2"/>
            </p:custDataLst>
          </p:nvPr>
        </p:nvSpPr>
        <p:spPr>
          <a:xfrm>
            <a:off x="871220" y="586740"/>
            <a:ext cx="3975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19" name="rect 30"/>
          <p:cNvSpPr/>
          <p:nvPr>
            <p:custDataLst>
              <p:tags r:id="rId3"/>
            </p:custDataLst>
          </p:nvPr>
        </p:nvSpPr>
        <p:spPr>
          <a:xfrm>
            <a:off x="871220" y="897890"/>
            <a:ext cx="3975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20" name="rect 32"/>
          <p:cNvSpPr/>
          <p:nvPr>
            <p:custDataLst>
              <p:tags r:id="rId4"/>
            </p:custDataLst>
          </p:nvPr>
        </p:nvSpPr>
        <p:spPr>
          <a:xfrm>
            <a:off x="718820" y="556260"/>
            <a:ext cx="58420" cy="39751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22" name="rect 34"/>
          <p:cNvSpPr/>
          <p:nvPr>
            <p:custDataLst>
              <p:tags r:id="rId5"/>
            </p:custDataLst>
          </p:nvPr>
        </p:nvSpPr>
        <p:spPr>
          <a:xfrm>
            <a:off x="871220" y="742315"/>
            <a:ext cx="245110" cy="58420"/>
          </a:xfrm>
          <a:prstGeom prst="rect">
            <a:avLst/>
          </a:prstGeom>
          <a:solidFill>
            <a:schemeClr val="accent4">
              <a:lumMod val="56098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pic>
        <p:nvPicPr>
          <p:cNvPr id="21" name="图片 20" descr="通讯猫logo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43490" y="562610"/>
            <a:ext cx="1461770" cy="440055"/>
          </a:xfrm>
          <a:prstGeom prst="rect">
            <a:avLst/>
          </a:prstGeom>
        </p:spPr>
      </p:pic>
      <p:sp>
        <p:nvSpPr>
          <p:cNvPr id="6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4925588" y="4053135"/>
            <a:ext cx="2340000" cy="468000"/>
          </a:xfrm>
          <a:prstGeom prst="roundRect">
            <a:avLst>
              <a:gd name="adj" fmla="val 50000"/>
            </a:avLst>
          </a:prstGeom>
          <a:ln w="1270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8000" rIns="71755" bIns="180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1" i="0" u="none" strike="noStrike" kern="1200" cap="none" spc="0" normalizeH="0" baseline="0" noProof="1" dirty="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7" name="标题 6"/>
          <p:cNvSpPr txBox="1"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3112135" y="2337435"/>
            <a:ext cx="5968365" cy="1524635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8800" b="1" i="0" u="none" strike="noStrike" kern="1200" cap="none" spc="0" normalizeH="0" baseline="0" noProof="1" dirty="0">
                <a:solidFill>
                  <a:schemeClr val="accent6"/>
                </a:solidFill>
                <a:uFillTx/>
                <a:latin typeface="+mj-lt"/>
                <a:ea typeface="+mj-ea"/>
                <a:cs typeface="微软雅黑" panose="020B050302020402020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20" Type="http://schemas.openxmlformats.org/officeDocument/2006/relationships/tags" Target="../tags/tag71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image" Target="../media/image1.png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6350" y="562610"/>
            <a:ext cx="601345" cy="413385"/>
          </a:xfrm>
          <a:prstGeom prst="rect">
            <a:avLst/>
          </a:prstGeom>
          <a:solidFill>
            <a:schemeClr val="accent4">
              <a:lumMod val="56098"/>
            </a:schemeClr>
          </a:solidFill>
          <a:ln>
            <a:solidFill>
              <a:schemeClr val="accent4">
                <a:lumMod val="56098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通讯猫logo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43490" y="562610"/>
            <a:ext cx="1461770" cy="440055"/>
          </a:xfrm>
          <a:prstGeom prst="rect">
            <a:avLst/>
          </a:prstGeom>
        </p:spPr>
      </p:pic>
      <p:sp>
        <p:nvSpPr>
          <p:cNvPr id="7" name="矩形 5"/>
          <p:cNvSpPr/>
          <p:nvPr>
            <p:custDataLst>
              <p:tags r:id="rId15"/>
            </p:custDataLst>
          </p:nvPr>
        </p:nvSpPr>
        <p:spPr>
          <a:xfrm>
            <a:off x="0" y="2025333"/>
            <a:ext cx="217488" cy="297688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bg1">
              <a:lumMod val="25098"/>
            </a:schemeClr>
          </a:solidFill>
          <a:effectLst>
            <a:outerShdw>
              <a:srgbClr val="FFFFFF"/>
            </a:outerShdw>
          </a:effectLst>
          <a:uFill>
            <a:solidFill>
              <a:schemeClr val="tx1">
                <a:lumMod val="75000"/>
                <a:lumOff val="2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7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26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image" Target="../media/image25.png"/><Relationship Id="rId2" Type="http://schemas.openxmlformats.org/officeDocument/2006/relationships/tags" Target="../tags/tag85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90.xml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tags" Target="../tags/tag9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image" Target="../media/image33.png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32.png"/><Relationship Id="rId2" Type="http://schemas.openxmlformats.org/officeDocument/2006/relationships/tags" Target="../tags/tag93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0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9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image" Target="../media/image40.pn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image" Target="../media/image39.png"/><Relationship Id="rId2" Type="http://schemas.openxmlformats.org/officeDocument/2006/relationships/tags" Target="../tags/tag102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07.xml"/><Relationship Id="rId1" Type="http://schemas.openxmlformats.org/officeDocument/2006/relationships/tags" Target="../tags/tag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tags" Target="../tags/tag10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75.xml"/><Relationship Id="rId3" Type="http://schemas.openxmlformats.org/officeDocument/2006/relationships/image" Target="../media/image4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5.png"/><Relationship Id="rId1" Type="http://schemas.openxmlformats.org/officeDocument/2006/relationships/tags" Target="../tags/tag7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7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8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33600" y="304800"/>
            <a:ext cx="673862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第一步：微信小程序搜索掌控猫</a:t>
            </a:r>
            <a:r>
              <a:rPr lang="en-US" altLang="zh-CN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 —</a:t>
            </a:r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点击登录</a:t>
            </a:r>
            <a:r>
              <a:rPr lang="en-US" altLang="zh-CN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—</a:t>
            </a:r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我要注册（填好注册资料之后把账号发给运营技术后台审核</a:t>
            </a:r>
            <a:r>
              <a:rPr lang="zh-CN" altLang="en-US" sz="2000" b="1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+mj-lt"/>
                <a:sym typeface="+mn-ea"/>
              </a:rPr>
              <a:t>）</a:t>
            </a:r>
            <a:endParaRPr lang="zh-CN" altLang="en-US" sz="2000" b="1" spc="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lt"/>
              <a:cs typeface="+mj-lt"/>
              <a:sym typeface="+mn-ea"/>
            </a:endParaRPr>
          </a:p>
        </p:txBody>
      </p:sp>
      <p:pic>
        <p:nvPicPr>
          <p:cNvPr id="13" name="图片 12" descr="D:/工作文件/单页/用图/美妆/VCG41N1413639224.jpgVCG41N14136392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663" b="4663"/>
          <a:stretch>
            <a:fillRect/>
          </a:stretch>
        </p:blipFill>
        <p:spPr>
          <a:xfrm>
            <a:off x="2133600" y="1371600"/>
            <a:ext cx="2720975" cy="491236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1600"/>
            <a:ext cx="2546350" cy="48082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657600" y="152400"/>
            <a:ext cx="3068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第八步了解维修订单使用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465" y="855345"/>
            <a:ext cx="2023745" cy="410972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04800" y="5306060"/>
            <a:ext cx="26073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在首页的维修订单可查询所有的订单信息，也可以自行筛选信息查询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14800" y="609600"/>
            <a:ext cx="2004060" cy="406781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962400" y="5029200"/>
            <a:ext cx="25234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订单页面可以选择维修状态变更，如果需要维修退单在此页面标记，但是不会直接进行退单操作，可去财务页面进行登记。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5556" r="-2779"/>
          <a:stretch>
            <a:fillRect/>
          </a:stretch>
        </p:blipFill>
        <p:spPr>
          <a:xfrm>
            <a:off x="8001000" y="838200"/>
            <a:ext cx="2079625" cy="412686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7772400" y="5029200"/>
            <a:ext cx="31064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订单页面可以点击更多进行分享单据以及删除订单（删除订单会删除财务上面的数据，仅限当日</a:t>
            </a:r>
            <a:r>
              <a:rPr lang="en-US" altLang="zh-CN"/>
              <a:t>24</a:t>
            </a:r>
            <a:r>
              <a:rPr lang="zh-CN" altLang="en-US"/>
              <a:t>点之前，第二天不允许删除）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76600" y="76200"/>
            <a:ext cx="3523615" cy="645160"/>
          </a:xfrm>
        </p:spPr>
        <p:txBody>
          <a:bodyPr>
            <a:normAutofit/>
          </a:bodyPr>
          <a:p>
            <a:r>
              <a:rPr lang="zh-CN" altLang="en-US" sz="2000" b="1">
                <a:latin typeface="+mn-lt"/>
                <a:ea typeface="+mn-lt"/>
              </a:rPr>
              <a:t>维修开单</a:t>
            </a:r>
            <a:endParaRPr lang="zh-CN" altLang="en-US" sz="2000" b="1">
              <a:latin typeface="+mn-lt"/>
              <a:ea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5556" r="-3159"/>
          <a:stretch>
            <a:fillRect/>
          </a:stretch>
        </p:blipFill>
        <p:spPr>
          <a:xfrm>
            <a:off x="3352800" y="1059180"/>
            <a:ext cx="2184400" cy="4318000"/>
          </a:xfrm>
          <a:prstGeom prst="rect">
            <a:avLst/>
          </a:prstGeom>
        </p:spPr>
      </p:pic>
      <p:pic>
        <p:nvPicPr>
          <p:cNvPr id="7" name="图片 6" descr="1980d17b04abd418f40297458946047d"/>
          <p:cNvPicPr>
            <a:picLocks noChangeAspect="1"/>
          </p:cNvPicPr>
          <p:nvPr/>
        </p:nvPicPr>
        <p:blipFill>
          <a:blip r:embed="rId3"/>
          <a:srcRect t="11111"/>
          <a:stretch>
            <a:fillRect/>
          </a:stretch>
        </p:blipFill>
        <p:spPr>
          <a:xfrm>
            <a:off x="400685" y="1107440"/>
            <a:ext cx="2303780" cy="44221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66800"/>
            <a:ext cx="1967865" cy="424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5556" r="-3159"/>
          <a:stretch>
            <a:fillRect/>
          </a:stretch>
        </p:blipFill>
        <p:spPr>
          <a:xfrm>
            <a:off x="8801735" y="1143000"/>
            <a:ext cx="1998980" cy="39522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9600" y="5791200"/>
            <a:ext cx="1713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选择维修开单，填写客户信息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895600" y="5659120"/>
            <a:ext cx="2743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进行故障报价，选择维修人员，如果是快修可以直接进行开单，如果是留机维修就进行</a:t>
            </a:r>
            <a:r>
              <a:rPr lang="zh-CN" altLang="en-US"/>
              <a:t>下一步。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248400" y="5642610"/>
            <a:ext cx="1928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进行结算，填好维修金额等其余信息，点击确认</a:t>
            </a:r>
            <a:r>
              <a:rPr lang="zh-CN" altLang="en-US"/>
              <a:t>收款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839200" y="5562600"/>
            <a:ext cx="2076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结算之后维修状态要修改为完成状态，才算维修开单完成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733800" y="228600"/>
            <a:ext cx="3815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第九步了解配件的功能的使用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556" r="-380"/>
          <a:stretch>
            <a:fillRect/>
          </a:stretch>
        </p:blipFill>
        <p:spPr>
          <a:xfrm>
            <a:off x="381000" y="914400"/>
            <a:ext cx="2280285" cy="463296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57480" y="5562600"/>
            <a:ext cx="3268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在首页查配件中可以查询配件基本信息：成本价格，销售价格，如果要查询数量可在配件库存</a:t>
            </a:r>
            <a:r>
              <a:rPr lang="zh-CN" altLang="en-US"/>
              <a:t>查询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5556" r="-6598" b="10550"/>
          <a:stretch>
            <a:fillRect/>
          </a:stretch>
        </p:blipFill>
        <p:spPr>
          <a:xfrm>
            <a:off x="4038600" y="906780"/>
            <a:ext cx="2602865" cy="442277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114800" y="5547360"/>
            <a:ext cx="2047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点击分类设置，可更改二级分类和编辑现有类目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4444" r="-380"/>
          <a:stretch>
            <a:fillRect/>
          </a:stretch>
        </p:blipFill>
        <p:spPr>
          <a:xfrm>
            <a:off x="7620000" y="711835"/>
            <a:ext cx="2397125" cy="492696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077200" y="5638800"/>
            <a:ext cx="17773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点击新增配件可进行配件入库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47211" y="1134470"/>
            <a:ext cx="2127531" cy="3564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77000"/>
              </a:lnSpc>
              <a:spcBef>
                <a:spcPts val="375"/>
              </a:spcBef>
              <a:spcAft>
                <a:spcPts val="1000"/>
              </a:spcAft>
              <a:buClrTx/>
              <a:buSzTx/>
              <a:buFontTx/>
              <a:buNone/>
              <a:defRPr kumimoji="0" lang="en-US" altLang="en-US" sz="1350" b="1" i="0" u="none" strike="noStrike" kern="1200" cap="none" spc="0" normalizeH="0" baseline="0" noProof="1">
                <a:solidFill>
                  <a:srgbClr val="232323">
                    <a:alpha val="60000"/>
                  </a:srgbClr>
                </a:solidFill>
                <a:uFillTx/>
                <a:latin typeface="+mn-lt"/>
                <a:ea typeface="+mn-ea"/>
                <a:cs typeface="Noto Sans SC" panose="020B0200000000000000" charset="-122"/>
              </a:defRPr>
            </a:lvl1pPr>
            <a:lvl2pPr marL="45720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alt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57600" y="15240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配件商品入库流程</a:t>
            </a:r>
            <a:endParaRPr lang="zh-CN" altLang="en-US" sz="20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30" y="990600"/>
            <a:ext cx="2240915" cy="4546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65" y="1134745"/>
            <a:ext cx="2051685" cy="42640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78460" y="5715000"/>
            <a:ext cx="2329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配件入库</a:t>
            </a:r>
            <a:r>
              <a:rPr lang="zh-CN" altLang="en-US"/>
              <a:t>可以扫码和手动选择入库，这里以手动入库选择为例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671570" y="5875020"/>
            <a:ext cx="1537335" cy="685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根据产品选择对应科目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172200" y="5562600"/>
            <a:ext cx="16795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填好入库信息点击保存，回到此页面进行入库数量登记</a:t>
            </a:r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-380" t="5556"/>
          <a:stretch>
            <a:fillRect/>
          </a:stretch>
        </p:blipFill>
        <p:spPr>
          <a:xfrm>
            <a:off x="5791200" y="990600"/>
            <a:ext cx="2176780" cy="44221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763000" y="5715000"/>
            <a:ext cx="2133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点击确认入库即可，在配件</a:t>
            </a:r>
            <a:r>
              <a:rPr lang="zh-CN" altLang="en-US"/>
              <a:t>库存的页面查看入库信息</a:t>
            </a:r>
            <a:endParaRPr lang="en-US" altLang="zh-CN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1066800"/>
            <a:ext cx="2082165" cy="41567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657600" y="15240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第十步：了解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我的商城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5556" r="2019"/>
          <a:stretch>
            <a:fillRect/>
          </a:stretch>
        </p:blipFill>
        <p:spPr>
          <a:xfrm>
            <a:off x="609600" y="911860"/>
            <a:ext cx="2068830" cy="43065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3400" y="5867400"/>
            <a:ext cx="2245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可在商城查看自己所有上架的商品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5556" r="-5178" b="1111"/>
          <a:stretch>
            <a:fillRect/>
          </a:stretch>
        </p:blipFill>
        <p:spPr>
          <a:xfrm>
            <a:off x="4104640" y="838200"/>
            <a:ext cx="2165350" cy="41497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267200" y="5715000"/>
            <a:ext cx="1932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分享设置里可设置同行和顾客操作权限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96200" y="911860"/>
            <a:ext cx="2182495" cy="444754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964805" y="5478780"/>
            <a:ext cx="19138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在分享和生成二维码中可设置显示价格是同行价还是零售价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080260" y="2453005"/>
            <a:ext cx="1653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838200"/>
            <a:ext cx="2244090" cy="450977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43000" y="5410200"/>
            <a:ext cx="34055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客资中心可以对接线上客户订单，把抖音、快手、小红书账户告知技术人员进行捆绑，客户发了联系电话后会自动分享给销售人员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343400" y="152400"/>
            <a:ext cx="3549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第十一步：了解接单中心</a:t>
            </a:r>
            <a:endParaRPr lang="zh-CN" altLang="en-US" sz="20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914400"/>
            <a:ext cx="2171700" cy="4412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48400" y="56902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老板可在员工权限设置这里设置每个员工的接单权限和接单顺序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9000" y="152400"/>
            <a:ext cx="3624580" cy="447040"/>
          </a:xfrm>
        </p:spPr>
        <p:txBody>
          <a:bodyPr>
            <a:noAutofit/>
          </a:bodyPr>
          <a:p>
            <a:r>
              <a:rPr lang="zh-CN" altLang="en-US" sz="2400" b="1">
                <a:latin typeface="+mn-lt"/>
                <a:ea typeface="+mn-lt"/>
              </a:rPr>
              <a:t>第十二步：销售开单使用</a:t>
            </a:r>
            <a:endParaRPr lang="zh-CN" altLang="en-US" sz="2400" b="1">
              <a:latin typeface="+mn-lt"/>
              <a:ea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22020"/>
            <a:ext cx="1932940" cy="3984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47185" y="5486400"/>
            <a:ext cx="1790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可在库存页面点击出库，填好出库信息提交即可</a:t>
            </a:r>
            <a:endParaRPr lang="zh-CN" altLang="en-US"/>
          </a:p>
        </p:txBody>
      </p:sp>
      <p:pic>
        <p:nvPicPr>
          <p:cNvPr id="5" name="图片 4" descr="b151f59980982f83b11e0b899e80112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914400"/>
            <a:ext cx="1931670" cy="39008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65670" y="5334000"/>
            <a:ext cx="415798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出库完成后在财务数据能看见相对应</a:t>
            </a:r>
            <a:r>
              <a:rPr lang="zh-CN" altLang="en-US"/>
              <a:t>的金额</a:t>
            </a:r>
            <a:r>
              <a:rPr lang="zh-CN" altLang="en-US"/>
              <a:t>明细。二手销售汇总可查看出库信息，当日</a:t>
            </a:r>
            <a:r>
              <a:rPr lang="en-US" altLang="zh-CN"/>
              <a:t>24</a:t>
            </a:r>
            <a:r>
              <a:rPr lang="zh-CN" altLang="en-US"/>
              <a:t>点之前可进行删除，如果删除订单相对于的财务数据也会进行删除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09600" y="5410200"/>
            <a:ext cx="21875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销售开单页面，手动输入</a:t>
            </a:r>
            <a:r>
              <a:rPr lang="en-US" altLang="zh-CN">
                <a:sym typeface="+mn-ea"/>
              </a:rPr>
              <a:t>IMEI</a:t>
            </a:r>
            <a:r>
              <a:rPr lang="zh-CN" altLang="en-US">
                <a:sym typeface="+mn-ea"/>
              </a:rPr>
              <a:t>或者关键字找到订单，进行出库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-2779" t="12222"/>
          <a:stretch>
            <a:fillRect/>
          </a:stretch>
        </p:blipFill>
        <p:spPr>
          <a:xfrm>
            <a:off x="762000" y="990600"/>
            <a:ext cx="2122805" cy="3916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-2779" t="5454" r="4418" b="62222"/>
          <a:stretch>
            <a:fillRect/>
          </a:stretch>
        </p:blipFill>
        <p:spPr>
          <a:xfrm>
            <a:off x="700405" y="3124200"/>
            <a:ext cx="2184400" cy="1550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2000" y="762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89000" y="889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81200" y="304800"/>
            <a:ext cx="4551045" cy="1042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第二步：</a:t>
            </a:r>
            <a:r>
              <a:rPr lang="zh-CN" altLang="en-US" sz="2000" b="1">
                <a:solidFill>
                  <a:srgbClr val="2323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登录成功</a:t>
            </a:r>
            <a:r>
              <a:rPr lang="en-US" altLang="zh-CN" sz="2000" b="1">
                <a:solidFill>
                  <a:srgbClr val="2323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000" b="1">
                <a:solidFill>
                  <a:srgbClr val="2323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小店设置好基本信息</a:t>
            </a:r>
            <a:endParaRPr lang="zh-CN" altLang="en-US" sz="2000" b="1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33600" y="1219200"/>
            <a:ext cx="2281555" cy="46335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715000" y="381000"/>
            <a:ext cx="3303270" cy="750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8800" y="1981200"/>
            <a:ext cx="4662170" cy="300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40000"/>
              </a:lnSpc>
            </a:pPr>
            <a:r>
              <a:rPr lang="zh-CN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欢迎使用掌控猫超级店长，掌控猫致力于让手机店生意更轻松，核心功能覆盖小店会员管理，库存管理，销售统计，维修</a:t>
            </a:r>
            <a:r>
              <a:rPr lang="zh-CN" altLang="en-US" sz="20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统计和财务统计的等全流程</a:t>
            </a:r>
            <a:endParaRPr lang="zh-CN" altLang="en-US" sz="2000" b="1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1066800"/>
            <a:ext cx="2238375" cy="45650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715000" y="381000"/>
            <a:ext cx="3303270" cy="750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842000" y="508000"/>
            <a:ext cx="3303270" cy="750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1200" y="30480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第三步：填好客户资料和供应商管理并新增员工</a:t>
            </a:r>
            <a:endParaRPr lang="zh-CN" sz="2000" b="1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9000" y="5562600"/>
            <a:ext cx="3230880" cy="163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客户和供应商可以根据店里业务来区分，后期随时可以根据客户和供应商情况进行</a:t>
            </a:r>
            <a:r>
              <a:rPr lang="zh-CN" altLang="en-US"/>
              <a:t>编辑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5556" r="-380"/>
          <a:stretch>
            <a:fillRect/>
          </a:stretch>
        </p:blipFill>
        <p:spPr>
          <a:xfrm>
            <a:off x="4191000" y="983615"/>
            <a:ext cx="2115820" cy="4298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990600"/>
            <a:ext cx="2119630" cy="43529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077200" y="5638800"/>
            <a:ext cx="2313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点击交易记录，可以查询对应客户的交易</a:t>
            </a:r>
            <a:r>
              <a:rPr lang="zh-CN" altLang="en-US"/>
              <a:t>记录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24200" y="260350"/>
            <a:ext cx="4065270" cy="542290"/>
          </a:xfrm>
        </p:spPr>
        <p:txBody>
          <a:bodyPr>
            <a:normAutofit/>
          </a:bodyPr>
          <a:p>
            <a:r>
              <a:rPr lang="zh-CN" altLang="en-US" sz="2220"/>
              <a:t>员工权限新增</a:t>
            </a:r>
            <a:endParaRPr lang="zh-CN" altLang="en-US" sz="222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80" t="5556" r="-1140"/>
          <a:stretch>
            <a:fillRect/>
          </a:stretch>
        </p:blipFill>
        <p:spPr>
          <a:xfrm>
            <a:off x="8001000" y="1219200"/>
            <a:ext cx="2038350" cy="4171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9350"/>
            <a:ext cx="2082165" cy="4269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4444" r="-380"/>
          <a:stretch>
            <a:fillRect/>
          </a:stretch>
        </p:blipFill>
        <p:spPr>
          <a:xfrm>
            <a:off x="4343400" y="1143000"/>
            <a:ext cx="2080895" cy="42760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4800" y="5715000"/>
            <a:ext cx="2762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店员管理可以进行员工增加，离职的员工要记得及时</a:t>
            </a:r>
            <a:r>
              <a:rPr lang="zh-CN" altLang="en-US"/>
              <a:t>删除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19600" y="5759450"/>
            <a:ext cx="2072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填好员工资料，密码默认是手机号后</a:t>
            </a:r>
            <a:r>
              <a:rPr lang="en-US" altLang="zh-CN"/>
              <a:t>6</a:t>
            </a:r>
            <a:r>
              <a:rPr lang="zh-CN" altLang="en-US"/>
              <a:t>位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844155" y="5562600"/>
            <a:ext cx="2889250" cy="1249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员工新增要分配权限，设置可见，可修改，可删除的权限。接单顺序是接单中心分配客户的</a:t>
            </a:r>
            <a:r>
              <a:rPr lang="zh-CN" altLang="en-US"/>
              <a:t>顺序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48000" y="203835"/>
            <a:ext cx="64528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ym typeface="+mn-ea"/>
              </a:rPr>
              <a:t>第四步：了解财务统计功能</a:t>
            </a:r>
            <a:endParaRPr lang="zh-CN" altLang="en-US" sz="20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5800" y="838200"/>
            <a:ext cx="2058670" cy="4260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57600" y="5638800"/>
            <a:ext cx="3597275" cy="527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今日结余：当日收入和支出汇总都在此页面，有其余收入或者支出也可以自己手动记一笔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10895"/>
            <a:ext cx="2209800" cy="46196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2000" y="5486400"/>
            <a:ext cx="245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老板可以进行查账对账，方便了解销售情况以及财务状况。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20000" y="5562600"/>
            <a:ext cx="2866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遇到维修退款可以在维修页面点击退款，财务数据需要自己额外记一笔支出，备注好维修退款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762000"/>
            <a:ext cx="2185670" cy="4333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895600" y="30480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第五步：新增次卡次数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5556" r="2019"/>
          <a:stretch>
            <a:fillRect/>
          </a:stretch>
        </p:blipFill>
        <p:spPr>
          <a:xfrm>
            <a:off x="2895600" y="1143000"/>
            <a:ext cx="2369185" cy="49314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4800" y="2438400"/>
            <a:ext cx="2047875" cy="2576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老板可以根据钢化膜的价格来设定不同次数的钢化膜，主要用来后期进行会员购买次卡。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066800"/>
            <a:ext cx="2491105" cy="5012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04095" y="2202815"/>
            <a:ext cx="1602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常规钢化膜次卡设置为：</a:t>
            </a:r>
            <a:r>
              <a:rPr lang="en-US" altLang="zh-CN"/>
              <a:t>5</a:t>
            </a:r>
            <a:r>
              <a:rPr lang="zh-CN" altLang="en-US"/>
              <a:t>次卡和</a:t>
            </a:r>
            <a:r>
              <a:rPr lang="en-US" altLang="zh-CN"/>
              <a:t>10</a:t>
            </a:r>
            <a:r>
              <a:rPr lang="zh-CN" altLang="en-US"/>
              <a:t>次卡，次卡的价格要比店里单买更加划算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76600" y="323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第六步：会员管理使用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4444" r="2019"/>
          <a:stretch>
            <a:fillRect/>
          </a:stretch>
        </p:blipFill>
        <p:spPr>
          <a:xfrm>
            <a:off x="6324600" y="1143000"/>
            <a:ext cx="1957070" cy="4121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22045"/>
            <a:ext cx="2142490" cy="4418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143000"/>
            <a:ext cx="2025650" cy="4122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066800"/>
            <a:ext cx="1932940" cy="39084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41015" y="5867400"/>
            <a:ext cx="2444750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会员管理中先进行添加会员，填好客户基本资料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324600" y="5715000"/>
            <a:ext cx="2419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为用户进行次卡购买，次卡类型是之前在次卡页面进行增加设置的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677400" y="5659120"/>
            <a:ext cx="2042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客户到店贴膜核销</a:t>
            </a:r>
            <a:r>
              <a:rPr lang="zh-CN" altLang="en-US"/>
              <a:t>流程：会员管理</a:t>
            </a:r>
            <a:r>
              <a:rPr lang="en-US" altLang="zh-CN"/>
              <a:t>——</a:t>
            </a:r>
            <a:r>
              <a:rPr lang="zh-CN" altLang="en-US"/>
              <a:t>次卡核销</a:t>
            </a:r>
            <a:r>
              <a:rPr lang="en-US" altLang="zh-CN"/>
              <a:t>—</a:t>
            </a:r>
            <a:r>
              <a:rPr lang="zh-CN" altLang="en-US"/>
              <a:t>确认结算即核销完成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200" y="5834380"/>
            <a:ext cx="2125980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会员添加和会员购买次卡以及核销都在</a:t>
            </a:r>
            <a:r>
              <a:rPr lang="zh-CN" altLang="en-US"/>
              <a:t>本页面完成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95600" y="152400"/>
            <a:ext cx="4520565" cy="449580"/>
          </a:xfrm>
        </p:spPr>
        <p:txBody>
          <a:bodyPr>
            <a:norm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第七步：二手机业务功能使用</a:t>
            </a:r>
            <a:endParaRPr lang="zh-CN" altLang="en-US" sz="2000" b="1">
              <a:latin typeface="+mn-lt"/>
              <a:ea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200"/>
            <a:ext cx="2376805" cy="4859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10600" y="1828800"/>
            <a:ext cx="2392045" cy="2345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老板可在二手机销售汇总页面直观了解当日二手机销售经营情况，</a:t>
            </a:r>
            <a:r>
              <a:rPr lang="zh-CN" altLang="en-US">
                <a:sym typeface="+mn-ea"/>
              </a:rPr>
              <a:t>点击二手销售汇总可查询单台销售数据，如果点击删除按钮相关的财务数据也会进行删除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 descr="3c47a1827f4c0a34449361908d3827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14400"/>
            <a:ext cx="2190750" cy="44665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副标题 1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47211" y="1134470"/>
            <a:ext cx="2127531" cy="35645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77000"/>
              </a:lnSpc>
              <a:spcBef>
                <a:spcPts val="375"/>
              </a:spcBef>
              <a:spcAft>
                <a:spcPts val="1000"/>
              </a:spcAft>
              <a:buClrTx/>
              <a:buSzTx/>
              <a:buFontTx/>
              <a:buNone/>
              <a:defRPr kumimoji="0" lang="en-US" altLang="en-US" sz="1350" b="1" i="0" u="none" strike="noStrike" kern="1200" cap="none" spc="0" normalizeH="0" baseline="0" noProof="1">
                <a:solidFill>
                  <a:srgbClr val="232323">
                    <a:alpha val="60000"/>
                  </a:srgbClr>
                </a:solidFill>
                <a:uFillTx/>
                <a:latin typeface="+mn-lt"/>
                <a:ea typeface="+mn-ea"/>
                <a:cs typeface="Noto Sans SC" panose="020B0200000000000000" charset="-122"/>
              </a:defRPr>
            </a:lvl1pPr>
            <a:lvl2pPr marL="45720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alt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TextBox 14"/>
          <p:cNvSpPr txBox="1"/>
          <p:nvPr>
            <p:custDataLst>
              <p:tags r:id="rId2"/>
            </p:custDataLst>
          </p:nvPr>
        </p:nvSpPr>
        <p:spPr>
          <a:xfrm>
            <a:off x="3962400" y="381000"/>
            <a:ext cx="2395220" cy="7962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endParaRPr lang="zh-CN" altLang="en-US" sz="2800">
              <a:solidFill>
                <a:srgbClr val="2323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89655" y="228600"/>
            <a:ext cx="4434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二手机商品入库流程</a:t>
            </a:r>
            <a:endParaRPr lang="en-US" altLang="zh-CN" sz="2000" b="1"/>
          </a:p>
        </p:txBody>
      </p:sp>
      <p:pic>
        <p:nvPicPr>
          <p:cNvPr id="8" name="图片 7" descr="02dc140f8b55c85d2d415af6d70466d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2069465" cy="4276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96950"/>
            <a:ext cx="2306320" cy="4269105"/>
          </a:xfrm>
          <a:prstGeom prst="rect">
            <a:avLst/>
          </a:prstGeom>
        </p:spPr>
      </p:pic>
      <p:pic>
        <p:nvPicPr>
          <p:cNvPr id="11" name="图片 10" descr="d7cfcea7ba367f2b0886f7b1aa0a43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260" y="990600"/>
            <a:ext cx="2202180" cy="4458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7705" y="5616575"/>
            <a:ext cx="29800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：可选择手动入库和快速入库，在手动入库没有找到对应的型号可快速入库，根据实际机况填写信息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191000" y="5598160"/>
            <a:ext cx="2883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r>
              <a:rPr lang="zh-CN" altLang="en-US"/>
              <a:t>：确认入库之后在库存看见该商品，可选择是否上下架到小店里，也可以在库存页面直接进行出库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772400" y="5766435"/>
            <a:ext cx="2399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r>
              <a:rPr lang="zh-CN" altLang="en-US"/>
              <a:t>：上架之后客户和设定的同行可在商城查看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**"/>
  <p:tag name="KSO_WM_UNIT_LAYERLEVEL" val="1"/>
  <p:tag name="KSO_WM_TEMPLATE_CATEGORY" val="custom"/>
  <p:tag name="KSO_WM_TEMPLATE_USER_THEME" val="1"/>
</p:tagLst>
</file>

<file path=ppt/tags/tag1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00.xml><?xml version="1.0" encoding="utf-8"?>
<p:tagLst xmlns:p="http://schemas.openxmlformats.org/presentationml/2006/main">
  <p:tag name="KSO_WM_SLIDE_ITEM_CNT" val="3"/>
  <p:tag name="KSO_WM_SLIDE_TYPE" val="contents"/>
  <p:tag name="KSO_WM_DIAGRAM_GROUP_CODE" val="l1-1"/>
  <p:tag name="KSO_WM_BEAUTIFY_FLAG" val="#wm#"/>
  <p:tag name="KSO_WM_TEMPLATE_CATEGORY" val="custom"/>
  <p:tag name="KSO_WM_TEMPLATE_USER_THEME" val="1"/>
  <p:tag name="KSO_WM_SLIDE_INDEX" val="3"/>
  <p:tag name="KSO_WM_SLIDE_ID" val="custom_3"/>
  <p:tag name="KSO_WM_TEMPLATE_SUBCATEGORY" val="29"/>
  <p:tag name="KSO_WM_SLIDE_LAYOUT" val="a_l"/>
  <p:tag name="KSO_WM_SLIDE_LAYOUT_CNT" val="1_1"/>
</p:tagLst>
</file>

<file path=ppt/tags/tag101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102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103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04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105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106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107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1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UNIT_ID" val="_2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16"/>
  <p:tag name="KSO_WM_UNIT_ID" val="_3**"/>
  <p:tag name="KSO_WM_UNIT_LAYERLEVEL" val="1"/>
  <p:tag name="KSO_WM_TEMPLATE_CATEGORY" val="custom"/>
  <p:tag name="KSO_WM_TEMPLATE_USER_THEM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4**"/>
  <p:tag name="KSO_WM_UNIT_LAYERLEVEL" val="1"/>
  <p:tag name="KSO_WM_TEMPLATE_CATEGORY" val="custom"/>
  <p:tag name="KSO_WM_TEMPLATE_USER_THEME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**"/>
  <p:tag name="KSO_WM_UNIT_LAYERLEVEL" val="1"/>
  <p:tag name="KSO_WM_TEMPLATE_CATEGORY" val="custom"/>
  <p:tag name="KSO_WM_TEMPLATE_USER_THEME" val="1"/>
</p:tagLst>
</file>

<file path=ppt/tags/tag2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4**"/>
  <p:tag name="KSO_WM_UNIT_LAYERLEVEL" val="1"/>
  <p:tag name="KSO_WM_TEMPLATE_CATEGORY" val="custom"/>
  <p:tag name="KSO_WM_TEMPLATE_USER_THEM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2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  <p:tag name="KSO_WM_TEMPLATE_CATEGORY" val="custom"/>
  <p:tag name="KSO_WM_TEMPLATE_USER_THEM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TEMPLATE_CATEGORY" val="custom"/>
  <p:tag name="KSO_WM_TEMPLATE_USER_THEM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  <p:tag name="KSO_WM_TEMPLATE_CATEGORY" val="custom"/>
  <p:tag name="KSO_WM_TEMPLATE_USER_THEME" val="1"/>
</p:tagLst>
</file>

<file path=ppt/tags/tag27.xml><?xml version="1.0" encoding="utf-8"?>
<p:tagLst xmlns:p="http://schemas.openxmlformats.org/presentationml/2006/main">
  <p:tag name="KSO_WM_UNIT_TYPE" val="f"/>
  <p:tag name="KSO_WM_UNIT_INDEX" val="1"/>
  <p:tag name="KSO_WM_UNIT_ID" val="_5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8.xml><?xml version="1.0" encoding="utf-8"?>
<p:tagLst xmlns:p="http://schemas.openxmlformats.org/presentationml/2006/main">
  <p:tag name="KSO_WM_UNIT_TYPE" val="f"/>
  <p:tag name="KSO_WM_UNIT_INDEX" val="2"/>
  <p:tag name="KSO_WM_UNIT_ID" val="_5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**"/>
  <p:tag name="KSO_WM_UNIT_LAYERLEVEL" val="1"/>
  <p:tag name="KSO_WM_TEMPLATE_CATEGORY" val="custom"/>
  <p:tag name="KSO_WM_TEMPLATE_USER_THEME" val="1"/>
</p:tagLst>
</file>

<file path=ppt/tags/tag3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2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3.xml><?xml version="1.0" encoding="utf-8"?>
<p:tagLst xmlns:p="http://schemas.openxmlformats.org/presentationml/2006/main">
  <p:tag name="KSO_WM_UNIT_TYPE" val="f"/>
  <p:tag name="KSO_WM_UNIT_INDEX" val="1"/>
  <p:tag name="KSO_WM_UNIT_ID" val="_6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4.xml><?xml version="1.0" encoding="utf-8"?>
<p:tagLst xmlns:p="http://schemas.openxmlformats.org/presentationml/2006/main">
  <p:tag name="KSO_WM_UNIT_TYPE" val="f"/>
  <p:tag name="KSO_WM_UNIT_INDEX" val="2"/>
  <p:tag name="KSO_WM_UNIT_ID" val="_6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5.xml><?xml version="1.0" encoding="utf-8"?>
<p:tagLst xmlns:p="http://schemas.openxmlformats.org/presentationml/2006/main">
  <p:tag name="KSO_WM_UNIT_TYPE" val="f"/>
  <p:tag name="KSO_WM_UNIT_INDEX" val="3"/>
  <p:tag name="KSO_WM_UNIT_ID" val="_6*f*3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6.xml><?xml version="1.0" encoding="utf-8"?>
<p:tagLst xmlns:p="http://schemas.openxmlformats.org/presentationml/2006/main">
  <p:tag name="KSO_WM_UNIT_TYPE" val="f"/>
  <p:tag name="KSO_WM_UNIT_INDEX" val="4"/>
  <p:tag name="KSO_WM_UNIT_ID" val="_6*f*4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5"/>
  <p:tag name="KSO_WM_UNIT_ID" val="_1**"/>
  <p:tag name="KSO_WM_UNIT_LAYERLEVEL" val="1"/>
  <p:tag name="KSO_WM_TEMPLATE_CATEGORY" val="custom"/>
  <p:tag name="KSO_WM_TEMPLATE_USER_THEME" val="1"/>
</p:tagLst>
</file>

<file path=ppt/tags/tag40.xml><?xml version="1.0" encoding="utf-8"?>
<p:tagLst xmlns:p="http://schemas.openxmlformats.org/presentationml/2006/main">
  <p:tag name="KSO_WM_UNIT_TYPE" val="a"/>
  <p:tag name="KSO_WM_UNIT_INDEX" val="1"/>
  <p:tag name="KSO_WM_UNIT_ID" val="_6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8.xml><?xml version="1.0" encoding="utf-8"?>
<p:tagLst xmlns:p="http://schemas.openxmlformats.org/presentationml/2006/main">
  <p:tag name="KSO_WM_UNIT_TYPE" val="f"/>
  <p:tag name="KSO_WM_UNIT_INDEX" val="1"/>
  <p:tag name="KSO_WM_UNIT_ID" val="_9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6"/>
  <p:tag name="KSO_WM_UNIT_ID" val="_1**"/>
  <p:tag name="KSO_WM_UNIT_LAYERLEVEL" val="1"/>
  <p:tag name="KSO_WM_TEMPLATE_CATEGORY" val="custom"/>
  <p:tag name="KSO_WM_TEMPLATE_USER_THEME" val="1"/>
</p:tagLst>
</file>

<file path=ppt/tags/tag5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5.xml><?xml version="1.0" encoding="utf-8"?>
<p:tagLst xmlns:p="http://schemas.openxmlformats.org/presentationml/2006/main">
  <p:tag name="KSO_WM_UNIT_TYPE" val="f"/>
  <p:tag name="KSO_WM_UNIT_INDEX" val="1"/>
  <p:tag name="KSO_WM_UNIT_ID" val="_1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6.xml><?xml version="1.0" encoding="utf-8"?>
<p:tagLst xmlns:p="http://schemas.openxmlformats.org/presentationml/2006/main">
  <p:tag name="KSO_WM_UNIT_TYPE" val="a"/>
  <p:tag name="KSO_WM_UNIT_INDEX" val="1"/>
  <p:tag name="KSO_WM_UNIT_ID" val="_1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*"/>
  <p:tag name="KSO_WM_UNIT_LAYERLEVEL" val="1"/>
  <p:tag name="KSO_WM_TEMPLATE_CATEGORY" val="custom"/>
  <p:tag name="KSO_WM_TEMPLATE_USER_THEME" val="1"/>
</p:tagLst>
</file>

<file path=ppt/tags/tag5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*"/>
  <p:tag name="KSO_WM_UNIT_LAYERLEVEL" val="1"/>
  <p:tag name="KSO_WM_TEMPLATE_CATEGORY" val="custom"/>
  <p:tag name="KSO_WM_TEMPLATE_USER_THEME" val="1"/>
</p:tagLst>
</file>

<file path=ppt/tags/tag5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1**"/>
  <p:tag name="KSO_WM_UNIT_LAYERLEVEL" val="1"/>
  <p:tag name="KSO_WM_TEMPLATE_CATEGORY" val="custom"/>
  <p:tag name="KSO_WM_TEMPLATE_USER_THEM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TEMPLATE_CATEGORY" val="custom"/>
  <p:tag name="KSO_WM_TEMPLATE_USER_THEME" val="1"/>
</p:tagLst>
</file>

<file path=ppt/tags/tag6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5"/>
  <p:tag name="KSO_WM_UNIT_ID" val="_11**"/>
  <p:tag name="KSO_WM_UNIT_LAYERLEVEL" val="1"/>
  <p:tag name="KSO_WM_TEMPLATE_CATEGORY" val="custom"/>
  <p:tag name="KSO_WM_TEMPLATE_USER_THEME" val="1"/>
</p:tagLst>
</file>

<file path=ppt/tags/tag6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6"/>
  <p:tag name="KSO_WM_UNIT_ID" val="_11**"/>
  <p:tag name="KSO_WM_UNIT_LAYERLEVEL" val="1"/>
  <p:tag name="KSO_WM_TEMPLATE_CATEGORY" val="custom"/>
  <p:tag name="KSO_WM_TEMPLATE_USER_THEM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TEMPLATE_CATEGORY" val="custom"/>
  <p:tag name="KSO_WM_TEMPLATE_USER_THEM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6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LAYERLEVEL" val="1"/>
  <p:tag name="KSO_WM_TEMPLATE_CATEGORY" val="custom"/>
  <p:tag name="KSO_WM_TEMPLATE_USER_THEME" val="1"/>
</p:tagLst>
</file>

<file path=ppt/tags/tag6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CATEGORY" val="custom"/>
  <p:tag name="KSO_WM_TEMPLATE_USER_THEME" val="1"/>
</p:tagLst>
</file>

<file path=ppt/tags/tag6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LAYERLEVEL" val="1"/>
  <p:tag name="KSO_WM_TEMPLATE_CATEGORY" val="custom"/>
  <p:tag name="KSO_WM_TEMPLATE_USER_THEME" val="1"/>
</p:tagLst>
</file>

<file path=ppt/tags/tag6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TEMPLATE_CATEGORY" val="custom"/>
  <p:tag name="KSO_WM_TEMPLATE_USER_THEME" val="1"/>
</p:tagLst>
</file>

<file path=ppt/tags/tag70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1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2.xml><?xml version="1.0" encoding="utf-8"?>
<p:tagLst xmlns:p="http://schemas.openxmlformats.org/presentationml/2006/main">
  <p:tag name="KSO_WM_BEAUTIFY_FLAG" val="#wm#"/>
  <p:tag name="KSO_WM_UNIT_VALUE" val="1147*63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37_1*d*1"/>
  <p:tag name="KSO_WM_TEMPLATE_CATEGORY" val="custom"/>
  <p:tag name="KSO_WM_TEMPLATE_INDEX" val="20231237"/>
  <p:tag name="KSO_WM_UNIT_LAYERLEVEL" val="1"/>
  <p:tag name="KSO_WM_TAG_VERSION" val="3.0"/>
  <p:tag name="KSO_WM_UNIT_PICTURE_SUBTYPE" val="b"/>
</p:tagLst>
</file>

<file path=ppt/tags/tag73.xml><?xml version="1.0" encoding="utf-8"?>
<p:tagLst xmlns:p="http://schemas.openxmlformats.org/presentationml/2006/main">
  <p:tag name="KSO_WM_DIAGRAM_VIRTUALLY_FRAME" val="{&quot;height&quot;:470.5,&quot;left&quot;:54,&quot;top&quot;:14.35,&quot;width&quot;:670.9}"/>
</p:tagLst>
</file>

<file path=ppt/tags/tag74.xml><?xml version="1.0" encoding="utf-8"?>
<p:tagLst xmlns:p="http://schemas.openxmlformats.org/presentationml/2006/main">
  <p:tag name="KSO_WM_DIAGRAM_VIRTUALLY_FRAME" val="{&quot;height&quot;:470.5,&quot;left&quot;:54,&quot;top&quot;:14.35,&quot;width&quot;:670.9}"/>
</p:tagLst>
</file>

<file path=ppt/tags/tag75.xml><?xml version="1.0" encoding="utf-8"?>
<p:tagLst xmlns:p="http://schemas.openxmlformats.org/presentationml/2006/main">
  <p:tag name="KSO_WM_DIAGRAM_VIRTUALLY_FRAME" val="{&quot;height&quot;:470.5,&quot;left&quot;:54,&quot;top&quot;:14.35,&quot;width&quot;:670.9}"/>
</p:tagLst>
</file>

<file path=ppt/tags/tag76.xml><?xml version="1.0" encoding="utf-8"?>
<p:tagLst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7.xml><?xml version="1.0" encoding="utf-8"?>
<p:tagLst xmlns:p="http://schemas.openxmlformats.org/presentationml/2006/main">
  <p:tag name="KSO_WM_DIAGRAM_VIRTUALLY_FRAME" val="{&quot;height&quot;:470.5,&quot;left&quot;:54,&quot;top&quot;:14.35,&quot;width&quot;:670.9}"/>
</p:tagLst>
</file>

<file path=ppt/tags/tag78.xml><?xml version="1.0" encoding="utf-8"?>
<p:tagLst xmlns:p="http://schemas.openxmlformats.org/presentationml/2006/main">
  <p:tag name="KSO_WM_DIAGRAM_VIRTUALLY_FRAME" val="{&quot;height&quot;:470.5,&quot;left&quot;:54,&quot;top&quot;:14.35,&quot;width&quot;:670.9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81.xml><?xml version="1.0" encoding="utf-8"?>
<p:tagLst xmlns:p="http://schemas.openxmlformats.org/presentationml/2006/main">
  <p:tag name="KSO_WM_UNIT_INDEX" val="2"/>
  <p:tag name="KSO_WM_UNIT_TYPE" val="b"/>
  <p:tag name="KSO_WM_BEAUTIFY_FLAG" val="#wm#"/>
</p:tagLst>
</file>

<file path=ppt/tags/tag82.xml><?xml version="1.0" encoding="utf-8"?>
<p:tagLst xmlns:p="http://schemas.openxmlformats.org/presentationml/2006/main">
  <p:tag name="KSO_WM_DIAGRAM_VIRTUALLY_FRAME" val="{&quot;height&quot;:209.473937007874,&quot;left&quot;:294.0100787401575,&quot;top&quot;:220.19173228346457,&quot;width&quot;:390.86937007874013}"/>
</p:tagLst>
</file>

<file path=ppt/tags/tag83.xml><?xml version="1.0" encoding="utf-8"?>
<p:tagLst xmlns:p="http://schemas.openxmlformats.org/presentationml/2006/main">
  <p:tag name="KSO_WM_SLIDE_ITEM_CNT" val="3"/>
  <p:tag name="KSO_WM_SLIDE_TYPE" val="contents"/>
  <p:tag name="KSO_WM_DIAGRAM_GROUP_CODE" val="l1-1"/>
  <p:tag name="KSO_WM_BEAUTIFY_FLAG" val="#wm#"/>
  <p:tag name="KSO_WM_TEMPLATE_CATEGORY" val="custom"/>
  <p:tag name="KSO_WM_TEMPLATE_USER_THEME" val="1"/>
  <p:tag name="KSO_WM_SLIDE_INDEX" val="3"/>
  <p:tag name="KSO_WM_SLIDE_ID" val="custom_3"/>
  <p:tag name="KSO_WM_TEMPLATE_SUBCATEGORY" val="29"/>
  <p:tag name="KSO_WM_SLIDE_LAYOUT" val="a_l"/>
  <p:tag name="KSO_WM_SLIDE_LAYOUT_CNT" val="1_1"/>
</p:tagLst>
</file>

<file path=ppt/tags/tag84.xml><?xml version="1.0" encoding="utf-8"?>
<p:tagLst xmlns:p="http://schemas.openxmlformats.org/presentationml/2006/main">
  <p:tag name="KSO_WM_UNIT_INDEX" val="1"/>
  <p:tag name="KSO_WM_UNIT_TYPE" val="a"/>
  <p:tag name="KSO_WM_BEAUTIFY_FLAG" val="#wm#"/>
</p:tagLst>
</file>

<file path=ppt/tags/tag85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86.xml><?xml version="1.0" encoding="utf-8"?>
<p:tagLst xmlns:p="http://schemas.openxmlformats.org/presentationml/2006/main">
  <p:tag name="KSO_WM_UNIT_INDEX" val="9"/>
  <p:tag name="KSO_WM_UNIT_TYPE" val="f"/>
  <p:tag name="KSO_WM_UNIT_SUBTYPE" val="a"/>
  <p:tag name="KSO_WM_BEAUTIFY_FLAG" val="#wm#"/>
</p:tagLst>
</file>

<file path=ppt/tags/tag87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88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89.xml><?xml version="1.0" encoding="utf-8"?>
<p:tagLst xmlns:p="http://schemas.openxmlformats.org/presentationml/2006/main">
  <p:tag name="KSO_WM_UNIT_INDEX" val="6"/>
  <p:tag name="KSO_WM_UNIT_TYPE" val="j"/>
  <p:tag name="KSO_WM_BEAUTIFY_FLAG" val="#wm#"/>
</p:tagLst>
</file>

<file path=ppt/tags/tag9.xml><?xml version="1.0" encoding="utf-8"?>
<p:tagLst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90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92.xml><?xml version="1.0" encoding="utf-8"?>
<p:tagLst xmlns:p="http://schemas.openxmlformats.org/presentationml/2006/main">
  <p:tag name="KSO_WM_UNIT_INDEX" val="2"/>
  <p:tag name="KSO_WM_UNIT_TYPE" val="f"/>
  <p:tag name="KSO_WM_UNIT_SUBTYPE" val="a"/>
  <p:tag name="KSO_WM_BEAUTIFY_FLAG" val="#wm#"/>
</p:tagLst>
</file>

<file path=ppt/tags/tag93.xml><?xml version="1.0" encoding="utf-8"?>
<p:tagLst xmlns:p="http://schemas.openxmlformats.org/presentationml/2006/main">
  <p:tag name="KSO_WM_UNIT_INDEX" val="4"/>
  <p:tag name="KSO_WM_UNIT_TYPE" val="j"/>
  <p:tag name="KSO_WM_BEAUTIFY_FLAG" val="#wm#"/>
</p:tagLst>
</file>

<file path=ppt/tags/tag94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95.xml><?xml version="1.0" encoding="utf-8"?>
<p:tagLst xmlns:p="http://schemas.openxmlformats.org/presentationml/2006/main">
  <p:tag name="KSO_WM_UNIT_INDEX" val="3"/>
  <p:tag name="KSO_WM_UNIT_TYPE" val="j"/>
  <p:tag name="KSO_WM_BEAUTIFY_FLAG" val="#wm#"/>
</p:tagLst>
</file>

<file path=ppt/tags/tag96.xml><?xml version="1.0" encoding="utf-8"?>
<p:tagLst xmlns:p="http://schemas.openxmlformats.org/presentationml/2006/main">
  <p:tag name="KSO_WM_UNIT_INDEX" val="5"/>
  <p:tag name="KSO_WM_UNIT_TYPE" val="f"/>
  <p:tag name="KSO_WM_UNIT_SUBTYPE" val="a"/>
  <p:tag name="KSO_WM_BEAUTIFY_FLAG" val="#wm#"/>
</p:tagLst>
</file>

<file path=ppt/tags/tag97.xml><?xml version="1.0" encoding="utf-8"?>
<p:tagLst xmlns:p="http://schemas.openxmlformats.org/presentationml/2006/main">
  <p:tag name="KSO_WM_UNIT_INDEX" val="1"/>
  <p:tag name="KSO_WM_UNIT_TYPE" val="j"/>
  <p:tag name="KSO_WM_BEAUTIFY_FLAG" val="#wm#"/>
</p:tagLst>
</file>

<file path=ppt/tags/tag98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99.xml><?xml version="1.0" encoding="utf-8"?>
<p:tagLst xmlns:p="http://schemas.openxmlformats.org/presentationml/2006/main">
  <p:tag name="KSO_WM_UNIT_INDEX" val="2"/>
  <p:tag name="KSO_WM_UNIT_TYPE" val="b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7122F"/>
      </a:dk1>
      <a:lt1>
        <a:srgbClr val="FEFFFF"/>
      </a:lt1>
      <a:dk2>
        <a:srgbClr val="07122F"/>
      </a:dk2>
      <a:lt2>
        <a:srgbClr val="E3ECEE"/>
      </a:lt2>
      <a:accent1>
        <a:srgbClr val="17B9FF"/>
      </a:accent1>
      <a:accent2>
        <a:srgbClr val="17B9FF"/>
      </a:accent2>
      <a:accent3>
        <a:srgbClr val="0D93DC"/>
      </a:accent3>
      <a:accent4>
        <a:srgbClr val="2A7DB2"/>
      </a:accent4>
      <a:accent5>
        <a:srgbClr val="002037"/>
      </a:accent5>
      <a:accent6>
        <a:srgbClr val="F7A3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00608"/>
      </a:dk2>
      <a:lt2>
        <a:srgbClr val="FEF3F4"/>
      </a:lt2>
      <a:accent1>
        <a:srgbClr val="ED494F"/>
      </a:accent1>
      <a:accent2>
        <a:srgbClr val="FFCECE"/>
      </a:accent2>
      <a:accent3>
        <a:srgbClr val="FF282E"/>
      </a:accent3>
      <a:accent4>
        <a:srgbClr val="FF9BA0"/>
      </a:accent4>
      <a:accent5>
        <a:srgbClr val="FF7478"/>
      </a:accent5>
      <a:accent6>
        <a:srgbClr val="FF0000"/>
      </a:accent6>
      <a:hlink>
        <a:srgbClr val="0026E5"/>
      </a:hlink>
      <a:folHlink>
        <a:srgbClr val="7E1FAD"/>
      </a:folHlink>
    </a:clrScheme>
    <a:fontScheme name="WPS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WPS 演示</Application>
  <PresentationFormat>On-screen Show (4:3)</PresentationFormat>
  <Paragraphs>116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Arial</vt:lpstr>
      <vt:lpstr>Noto Sans SC</vt:lpstr>
      <vt:lpstr>Wingdings</vt:lpstr>
      <vt:lpstr>Arial Unicode MS</vt:lpstr>
      <vt:lpstr>Calibri</vt:lpstr>
      <vt:lpstr>Office Theme</vt:lpstr>
      <vt:lpstr>Office 主题</vt:lpstr>
      <vt:lpstr>PowerPoint 演示文稿</vt:lpstr>
      <vt:lpstr>PowerPoint 演示文稿</vt:lpstr>
      <vt:lpstr>PowerPoint 演示文稿</vt:lpstr>
      <vt:lpstr>员工权限新增</vt:lpstr>
      <vt:lpstr>PowerPoint 演示文稿</vt:lpstr>
      <vt:lpstr>PowerPoint 演示文稿</vt:lpstr>
      <vt:lpstr>PowerPoint 演示文稿</vt:lpstr>
      <vt:lpstr>第七步：二手机业务功能使用</vt:lpstr>
      <vt:lpstr>PowerPoint 演示文稿</vt:lpstr>
      <vt:lpstr>PowerPoint 演示文稿</vt:lpstr>
      <vt:lpstr>维修开单</vt:lpstr>
      <vt:lpstr>PowerPoint 演示文稿</vt:lpstr>
      <vt:lpstr>PowerPoint 演示文稿</vt:lpstr>
      <vt:lpstr>PowerPoint 演示文稿</vt:lpstr>
      <vt:lpstr>PowerPoint 演示文稿</vt:lpstr>
      <vt:lpstr>第十二步：销售开单使用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优机汇-阿辉（上班10:00-21:00）</cp:lastModifiedBy>
  <cp:revision>41</cp:revision>
  <dcterms:created xsi:type="dcterms:W3CDTF">2006-08-16T00:00:00Z</dcterms:created>
  <dcterms:modified xsi:type="dcterms:W3CDTF">2025-11-07T01:44:22Z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6CFD925817FE4AD7A49FDF11DA2B14CD_13</vt:lpwstr>
  </property>
  <property fmtid="{D5CDD505-2E9C-101B-9397-08002B2CF9AE}" pid="3" name="KSOProductBuildVer">
    <vt:lpwstr>2052-12.1.0.23542</vt:lpwstr>
  </property>
</Properties>
</file>